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305" r:id="rId5"/>
    <p:sldId id="259" r:id="rId6"/>
    <p:sldId id="266" r:id="rId7"/>
    <p:sldId id="267" r:id="rId8"/>
    <p:sldId id="268" r:id="rId9"/>
    <p:sldId id="260" r:id="rId10"/>
    <p:sldId id="261" r:id="rId11"/>
    <p:sldId id="311" r:id="rId12"/>
    <p:sldId id="312" r:id="rId13"/>
    <p:sldId id="316" r:id="rId14"/>
    <p:sldId id="336" r:id="rId15"/>
    <p:sldId id="332" r:id="rId16"/>
    <p:sldId id="313" r:id="rId17"/>
    <p:sldId id="314" r:id="rId18"/>
    <p:sldId id="263" r:id="rId19"/>
    <p:sldId id="304" r:id="rId20"/>
    <p:sldId id="333" r:id="rId21"/>
    <p:sldId id="265" r:id="rId22"/>
    <p:sldId id="269" r:id="rId23"/>
    <p:sldId id="270" r:id="rId24"/>
    <p:sldId id="308" r:id="rId25"/>
    <p:sldId id="768" r:id="rId26"/>
    <p:sldId id="309" r:id="rId27"/>
    <p:sldId id="271" r:id="rId28"/>
    <p:sldId id="284" r:id="rId29"/>
    <p:sldId id="273" r:id="rId30"/>
    <p:sldId id="275" r:id="rId31"/>
    <p:sldId id="276" r:id="rId32"/>
    <p:sldId id="334" r:id="rId33"/>
    <p:sldId id="289" r:id="rId34"/>
    <p:sldId id="280" r:id="rId35"/>
    <p:sldId id="295" r:id="rId36"/>
    <p:sldId id="281" r:id="rId37"/>
    <p:sldId id="335" r:id="rId38"/>
    <p:sldId id="282" r:id="rId39"/>
    <p:sldId id="279" r:id="rId40"/>
    <p:sldId id="33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3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89B72-7990-45C7-ABAA-DFD30D00FCC4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A9821-26E3-4602-BBF8-AF6772818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4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F61B0C5-8E8C-4205-83F6-1EBC014950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06B30-A84B-48A6-8BB7-501DEF99D72B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E2CBB60-1AB6-47FF-B02A-93E23ED07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8F71EA6-7C56-4FFD-8EA3-66F28CB5E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8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Diseases spread and shift all the time, but something is different this time.</a:t>
            </a:r>
          </a:p>
          <a:p>
            <a:r>
              <a:rPr lang="en-US" dirty="0"/>
              <a:t>BDT is found world-wide &amp; throughout US, and RMSF is found at least throughout the US. Why, then, are these ticks not spreading the disease elsewhere?</a:t>
            </a:r>
          </a:p>
          <a:p>
            <a:r>
              <a:rPr lang="en-US" dirty="0"/>
              <a:t>RMSF is spread by different ticks- RM wood tick &amp; American dog tick. These have fewer encounters with humans -&gt; more sporadic cases, not clusters </a:t>
            </a:r>
          </a:p>
          <a:p>
            <a:r>
              <a:rPr lang="en-US" dirty="0"/>
              <a:t>380 cases &amp; 23 deaths from RMSF in Arizona since 2003</a:t>
            </a:r>
          </a:p>
          <a:p>
            <a:r>
              <a:rPr lang="en-US" dirty="0"/>
              <a:t>1,394 cases &amp; 247 deaths in Sonora, MX during same time</a:t>
            </a:r>
          </a:p>
          <a:p>
            <a:r>
              <a:rPr lang="en-US" dirty="0"/>
              <a:t>Of course, these may likely be underestimates of the actual burden of disease based on similarity of symptoms to other illnesses, misdiagnosis, and other reasons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43A2-EA61-4B12-AD16-6DDC3DA36F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82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Symptoms are similar to other diseases, possible to overlook. But can lead to serious complications even be deadly w/o antibiotics. Most common in AZ among young children, who are so often playing and cuddling with their dogs, unaware of the risks of tick bites.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43A2-EA61-4B12-AD16-6DDC3DA36FF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852E-BFFE-46E7-8A21-A6C51BCA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23F5C-8CBD-4666-A09F-46C832B6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CEC6E-E3B9-41B3-9369-1E628A82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7397-85D1-432E-85AA-CD1491285003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A8E29-7027-4F3B-B6A5-F4279DE9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9B1A1-3EAE-4963-8B04-1890D74E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39F7-CAD5-4DFA-B59F-04E18B25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0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4C6F-0A15-47B4-AC97-6F3BAB3A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FE702-1DC2-4A5D-94B7-3CC2A8404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2C471-55C3-421F-85E3-C66AA849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7397-85D1-432E-85AA-CD1491285003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B179B-7405-47E4-B176-3A1DA70B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0D0EF-B11B-48E3-A2B8-FCB7D4B0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39F7-CAD5-4DFA-B59F-04E18B25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0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A4E83F-BC5C-41AD-B961-F7947371D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31B89-ED27-405B-8476-BD918F1F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B53D8-F3C8-48AA-BFE2-9D740F9E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7397-85D1-432E-85AA-CD1491285003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61125-B322-4890-A90E-9F4647F77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E8B18-668B-4BD1-831A-7947B4D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39F7-CAD5-4DFA-B59F-04E18B25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0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739D-B0A1-4A33-AE02-514C3ACE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D4D2D-276C-4436-82F4-BA934A32F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A4F76-6ED6-4054-A195-E40E127D9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7397-85D1-432E-85AA-CD1491285003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BBB6E-0352-4C1F-9CDF-7CB0F459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AC761-FFD5-4E51-99A3-EA37720E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39F7-CAD5-4DFA-B59F-04E18B25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3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9E4C-3C65-49D8-8F37-5F3C752B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21313-8A55-40BA-8183-32F94F551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AC4ED-C237-44E4-A9E4-73445955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7397-85D1-432E-85AA-CD1491285003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ABB22-0AC5-43AE-A31C-74B2C948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83668-81F8-41F7-9455-E3FAE21A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39F7-CAD5-4DFA-B59F-04E18B25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5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4A96-2715-4922-8562-3FFF0CEE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B0764-FBA7-4A73-A2CD-7D46EC810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62BA4-3FE3-4546-86E6-0D868CF0C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DFB49-5E37-450C-B665-FB732E44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7397-85D1-432E-85AA-CD1491285003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61A26-8616-4CFA-9358-4750EEBB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5C2DD-E991-4394-85C0-040B6F8D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39F7-CAD5-4DFA-B59F-04E18B25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0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B82D-5849-4657-BFF2-F813187E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5EF23-A272-4ED1-8F62-897D27019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4CE33-0A94-49CA-A83D-980C8E71B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2FCC3-0A75-4FD0-A6A2-D8A212D08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3CD80-76D3-4C8A-A352-0841DE43A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F28F4-34D6-4A12-93F1-85A892CC5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7397-85D1-432E-85AA-CD1491285003}" type="datetimeFigureOut">
              <a:rPr lang="en-US" smtClean="0"/>
              <a:t>3/21/19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6FB8D-5F09-49BC-A697-926F468C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955566-8A98-45DD-B56C-A4D2C12F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39F7-CAD5-4DFA-B59F-04E18B25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8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95BF9-C112-4C18-B46C-E15F6AD5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D3C1B-A23C-4525-8E1C-F885449B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7397-85D1-432E-85AA-CD1491285003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609FC-E4FF-4950-8F28-40E8C7B7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CED86-2366-4546-AEF8-6F41815F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39F7-CAD5-4DFA-B59F-04E18B25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4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DD185-087C-4FFC-ACB6-2CB1B738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7397-85D1-432E-85AA-CD1491285003}" type="datetimeFigureOut">
              <a:rPr lang="en-US" smtClean="0"/>
              <a:t>3/21/19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3BBA7-C155-4657-A411-26B00B50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28086-F912-4594-BDE9-1493A707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39F7-CAD5-4DFA-B59F-04E18B25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6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5009-BA03-43FA-847A-20166F04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7ED9-3532-4F67-AC02-0BD59D155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EBF8D-6DD0-4FD4-8612-EFD9C9421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CA512-A093-45F2-996F-3C738536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7397-85D1-432E-85AA-CD1491285003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48709-47C7-4E72-8A47-F753E16E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D564E-F057-46E1-B3EC-F67C6859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39F7-CAD5-4DFA-B59F-04E18B25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0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8E4F-55DB-4C51-B01A-C6805981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D4704-E70F-44EF-B692-D7CB68DAF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92589-AC1F-4ECD-ADE9-D90E43F5F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2F891-3DAA-40DA-9877-168FB188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7397-85D1-432E-85AA-CD1491285003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42747-2300-4332-8034-B2CB9AD0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7EE75-C07A-4787-81A2-59EBAEB9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39F7-CAD5-4DFA-B59F-04E18B25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CFD74-6E30-4A4F-8EE5-31C3CA1D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B2508-FA23-4284-B807-42B989DFF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5A71-AD92-47E4-92D5-49A7082D4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F7397-85D1-432E-85AA-CD1491285003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2D567-BB7B-4107-9D3C-5C6F5F127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BF4D1-4D0A-494C-A656-216A64A8F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139F7-CAD5-4DFA-B59F-04E18B25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BC43-F808-477F-948A-57AACE4FB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Ticks and Their Diseases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9250667-54FC-7746-A352-34FADDD0E1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Maureen Brophy, MPH</a:t>
            </a:r>
          </a:p>
          <a:p>
            <a:r>
              <a:rPr lang="en-US" dirty="0"/>
              <a:t>Ph.D. Student</a:t>
            </a:r>
          </a:p>
        </p:txBody>
      </p:sp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F1B71684-858D-604E-AE08-5647280ED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5855"/>
            <a:ext cx="7056582" cy="123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5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E79E-33B9-4394-8747-94D0DAAD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Anatomy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36B24F1-88A1-4911-AD93-8350A3FD81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71" y="1957510"/>
            <a:ext cx="3746273" cy="369217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C2E777-BD5E-4040-AF57-D42C85115E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2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E79E-33B9-4394-8747-94D0DAAD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Anatomy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36B24F1-88A1-4911-AD93-8350A3FD81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71" y="1957510"/>
            <a:ext cx="3746273" cy="369217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C2E777-BD5E-4040-AF57-D42C85115E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Body</a:t>
            </a:r>
          </a:p>
          <a:p>
            <a:r>
              <a:rPr lang="en-US" dirty="0"/>
              <a:t>Top side- scutum</a:t>
            </a:r>
          </a:p>
          <a:p>
            <a:r>
              <a:rPr lang="en-US" dirty="0"/>
              <a:t>Females have “shield”</a:t>
            </a:r>
          </a:p>
          <a:p>
            <a:pPr lvl="1"/>
            <a:r>
              <a:rPr lang="en-US" dirty="0"/>
              <a:t>Allows for body to grow during feeding</a:t>
            </a:r>
          </a:p>
          <a:p>
            <a:pPr lvl="1"/>
            <a:r>
              <a:rPr lang="en-US" dirty="0"/>
              <a:t>Can grow many times original size after feeding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046368-696F-4EE1-B5D2-C391812D3072}"/>
              </a:ext>
            </a:extLst>
          </p:cNvPr>
          <p:cNvSpPr/>
          <p:nvPr/>
        </p:nvSpPr>
        <p:spPr>
          <a:xfrm>
            <a:off x="2313700" y="2475345"/>
            <a:ext cx="1921163" cy="2401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87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E79E-33B9-4394-8747-94D0DAAD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Anatomy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36B24F1-88A1-4911-AD93-8350A3FD81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71" y="1957510"/>
            <a:ext cx="3746273" cy="369217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C2E777-BD5E-4040-AF57-D42C85115E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“Head”/mouth area</a:t>
            </a:r>
          </a:p>
          <a:p>
            <a:r>
              <a:rPr lang="en-US" dirty="0"/>
              <a:t>Basis capitulum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046368-696F-4EE1-B5D2-C391812D3072}"/>
              </a:ext>
            </a:extLst>
          </p:cNvPr>
          <p:cNvSpPr/>
          <p:nvPr/>
        </p:nvSpPr>
        <p:spPr>
          <a:xfrm>
            <a:off x="2904826" y="2189019"/>
            <a:ext cx="780483" cy="61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6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7605F-E9C4-4C97-BDDE-8BDAE5CD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Anatomy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EBD8E-4E29-4103-907B-557612E948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Mouthparts</a:t>
            </a:r>
          </a:p>
          <a:p>
            <a:pPr lvl="1"/>
            <a:r>
              <a:rPr lang="en-US" dirty="0"/>
              <a:t>Hypostome</a:t>
            </a:r>
          </a:p>
          <a:p>
            <a:pPr lvl="1"/>
            <a:r>
              <a:rPr lang="en-US" dirty="0"/>
              <a:t>Chelicerae</a:t>
            </a:r>
          </a:p>
          <a:p>
            <a:pPr lvl="1"/>
            <a:r>
              <a:rPr lang="en-US" dirty="0"/>
              <a:t>Palps</a:t>
            </a:r>
          </a:p>
        </p:txBody>
      </p:sp>
      <p:pic>
        <p:nvPicPr>
          <p:cNvPr id="7" name="Picture 6" descr="https://lh3.googleusercontent.com/_EQvw249eGFcSjPWJMMakQyeC3jNQ3oB96l449-k_ZywV_yyvIm0n4IlalwNBNXZLOX2EdkI1JkVmXT9mX1i1o9hGuUEkvWdhiBIu1GT5XrbTh0Tm1is8Gl_HBdgxOx7r6SzPYPjRXYCdxJxC_Iw8gfXfeWGzxXutRDQobpzl4cX499OFiintzgxnmpZwgqud0zk6F5xlkMIR5qflYV5MzJRBsul-5FuRbutitL0DQOYjFuKz-nQdtXk7X9Ou0klCBhBcHrQr1FNR6C9aqGXkitbQ5JLkraRZ5W7gHns_sbcq3tQuMXGXZji5MMOo7uawDdUro-R5tjWka3QtZ0ABNMvDkgUb3XuRQUhhe-YcsRWLZCAuqvvhWqMMsOa4SBA7put6xtRnrzFR5Y4iTd9nyk3Zn1lhKlwlkoMgdKNtDL2UzoMUyzmr_xMVIKFkgnJpYHB_M3iA7MUWcFNIpop4OzrrWaDWDko620CXl8GykDm47g-RjM8bEQ6mAycq5Od-L8EshubPSe_SaaUGAw-OaeYkVvwa1tLCn6roUI1CvmyjheJWgJ8dApoDzJjNecwRPUOMx10YXYNJ8er54WeNK7vCs_9wyJMY4U4UmXdhGRqTm1O1nviYkPM5nwemdLw7AsouGB094Q2KdKzGjXCzaucTChytl8F=w497-h882-no">
            <a:extLst>
              <a:ext uri="{FF2B5EF4-FFF2-40B4-BE49-F238E27FC236}">
                <a16:creationId xmlns:a16="http://schemas.microsoft.com/office/drawing/2014/main" id="{A34D664A-293B-42AF-ACAD-0DD5C8680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t="19156" b="33106"/>
          <a:stretch/>
        </p:blipFill>
        <p:spPr bwMode="auto">
          <a:xfrm>
            <a:off x="1503746" y="2166707"/>
            <a:ext cx="3889315" cy="366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867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ick hypostome">
            <a:extLst>
              <a:ext uri="{FF2B5EF4-FFF2-40B4-BE49-F238E27FC236}">
                <a16:creationId xmlns:a16="http://schemas.microsoft.com/office/drawing/2014/main" id="{D08A05C4-E77F-48A5-A864-C7343624D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725286"/>
            <a:ext cx="5460546" cy="41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frontiersin.org/files/Articles/210210/frym-04-00024-HTML/image_m/figure-3.jpg">
            <a:extLst>
              <a:ext uri="{FF2B5EF4-FFF2-40B4-BE49-F238E27FC236}">
                <a16:creationId xmlns:a16="http://schemas.microsoft.com/office/drawing/2014/main" id="{0E7FE37F-AE33-4684-905C-36B5880C3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95" y="2245859"/>
            <a:ext cx="534352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23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906991-9629-4F3B-BE2C-D1EBC970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Saliva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583466-F003-4E75-A544-A9BEE1F118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Excrete concrete-like saliva into wound, create feeding tube</a:t>
            </a:r>
          </a:p>
          <a:p>
            <a:r>
              <a:rPr lang="en-US" dirty="0"/>
              <a:t>Contains anesthetic, anti-coagulants, immunosuppressants, vasodilators</a:t>
            </a:r>
          </a:p>
          <a:p>
            <a:r>
              <a:rPr lang="en-US" dirty="0"/>
              <a:t>Also helps with water regulation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DC3F2-8C85-4443-9CA1-88B2510EC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49" y="2310345"/>
            <a:ext cx="4895101" cy="3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99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E79E-33B9-4394-8747-94D0DAAD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Anatomy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36B24F1-88A1-4911-AD93-8350A3FD81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71" y="1957510"/>
            <a:ext cx="3746273" cy="369217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C2E777-BD5E-4040-AF57-D42C85115E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Legs</a:t>
            </a:r>
          </a:p>
          <a:p>
            <a:r>
              <a:rPr lang="en-US" dirty="0"/>
              <a:t>3 pair (6 legs) as larva</a:t>
            </a:r>
          </a:p>
          <a:p>
            <a:r>
              <a:rPr lang="en-US" dirty="0"/>
              <a:t>4 pair (8 legs) as nymph and adult</a:t>
            </a:r>
          </a:p>
          <a:p>
            <a:r>
              <a:rPr lang="en-US" dirty="0"/>
              <a:t>Good for grabbing and climbing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39E644FD-0328-4A99-876D-F48F7DDCC5F8}"/>
              </a:ext>
            </a:extLst>
          </p:cNvPr>
          <p:cNvSpPr/>
          <p:nvPr/>
        </p:nvSpPr>
        <p:spPr>
          <a:xfrm>
            <a:off x="1274618" y="2048388"/>
            <a:ext cx="311562" cy="351041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65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E79E-33B9-4394-8747-94D0DAAD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Anatomy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36B24F1-88A1-4911-AD93-8350A3FD81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71" y="1957510"/>
            <a:ext cx="3746273" cy="369217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C2E777-BD5E-4040-AF57-D42C85115E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Sensory</a:t>
            </a:r>
          </a:p>
          <a:p>
            <a:endParaRPr lang="en-US" dirty="0"/>
          </a:p>
          <a:p>
            <a:r>
              <a:rPr lang="en-US" dirty="0"/>
              <a:t>“Hairs” on legs and body sense vibration</a:t>
            </a:r>
          </a:p>
          <a:p>
            <a:r>
              <a:rPr lang="en-US" dirty="0"/>
              <a:t>Haller’s organ “smells” chemical cues from host</a:t>
            </a:r>
          </a:p>
          <a:p>
            <a:r>
              <a:rPr lang="en-US" dirty="0"/>
              <a:t>Basic eyes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856FDF-CA2E-46EF-A2BD-B42EE8BE88FB}"/>
              </a:ext>
            </a:extLst>
          </p:cNvPr>
          <p:cNvCxnSpPr>
            <a:cxnSpLocks/>
          </p:cNvCxnSpPr>
          <p:nvPr/>
        </p:nvCxnSpPr>
        <p:spPr>
          <a:xfrm flipH="1" flipV="1">
            <a:off x="3472873" y="2770909"/>
            <a:ext cx="2699327" cy="20042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17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18CD-37F1-4CEA-9D85-5E8A9685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Anatomy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26890D-4D0E-4811-9ADB-4A5F054AA6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Diverticulated gut</a:t>
            </a:r>
          </a:p>
          <a:p>
            <a:r>
              <a:rPr lang="en-US" dirty="0"/>
              <a:t>Salivary glands grow during feeding</a:t>
            </a:r>
          </a:p>
          <a:p>
            <a:r>
              <a:rPr lang="en-US" dirty="0"/>
              <a:t>Malpighian tubule helps absorb nutrients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4E9B8-0D62-4E49-9AD5-70675EA8ED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A22C14F-97BE-4F7C-BF41-2606FF9D7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4501"/>
            <a:ext cx="4837401" cy="49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52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C158AF-F278-48AC-803A-21D73673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Feeding Requirements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0E62DFC-CA78-4A2E-885F-0F731C8D5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Sensory apparatus to locate vertebrate host</a:t>
            </a:r>
          </a:p>
          <a:p>
            <a:r>
              <a:rPr lang="en-US" altLang="en-US" dirty="0"/>
              <a:t>Specialized piercing-sucking mouthparts</a:t>
            </a:r>
          </a:p>
          <a:p>
            <a:r>
              <a:rPr lang="en-US" altLang="en-US" dirty="0"/>
              <a:t>Saliva components to prevent blood coagulation and host immune response</a:t>
            </a:r>
          </a:p>
          <a:p>
            <a:r>
              <a:rPr lang="en-US" altLang="en-US" dirty="0"/>
              <a:t>Capacity to deal with dramatic increase in gut volume</a:t>
            </a:r>
          </a:p>
        </p:txBody>
      </p:sp>
      <p:pic>
        <p:nvPicPr>
          <p:cNvPr id="8" name="Picture 3" descr="C:\Users\Kathleen\Pictures\bedbug.jpg">
            <a:extLst>
              <a:ext uri="{FF2B5EF4-FFF2-40B4-BE49-F238E27FC236}">
                <a16:creationId xmlns:a16="http://schemas.microsoft.com/office/drawing/2014/main" id="{1FDE199A-CD18-4CE7-8DE9-93B971C4F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1" y="4323341"/>
            <a:ext cx="3571878" cy="242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Kathleen\Pictures\tick mouth.jpg">
            <a:extLst>
              <a:ext uri="{FF2B5EF4-FFF2-40B4-BE49-F238E27FC236}">
                <a16:creationId xmlns:a16="http://schemas.microsoft.com/office/drawing/2014/main" id="{94F6B680-B46D-4D35-B87D-FFE665539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07" y="4323341"/>
            <a:ext cx="2161167" cy="242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Kathleen\Pictures\horsefl2.jpg">
            <a:extLst>
              <a:ext uri="{FF2B5EF4-FFF2-40B4-BE49-F238E27FC236}">
                <a16:creationId xmlns:a16="http://schemas.microsoft.com/office/drawing/2014/main" id="{D64F3C2B-06E3-4B9D-9C9F-8A4FC68E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826" y="4258686"/>
            <a:ext cx="2241744" cy="242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93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96A4-1AC8-4EF1-A48F-02863C39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5A133-0AB8-432D-98BD-54AD7F990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ticks?</a:t>
            </a:r>
          </a:p>
          <a:p>
            <a:r>
              <a:rPr lang="en-US" dirty="0"/>
              <a:t>Biology</a:t>
            </a:r>
          </a:p>
          <a:p>
            <a:r>
              <a:rPr lang="en-US" dirty="0"/>
              <a:t>Ecology</a:t>
            </a:r>
          </a:p>
          <a:p>
            <a:r>
              <a:rPr lang="en-US" dirty="0"/>
              <a:t>Disease transmission</a:t>
            </a:r>
          </a:p>
          <a:p>
            <a:r>
              <a:rPr lang="en-US" dirty="0"/>
              <a:t>Rocky Mountain </a:t>
            </a:r>
            <a:r>
              <a:rPr lang="en-US"/>
              <a:t>spotted fever</a:t>
            </a: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3596FC31-6144-4A08-A940-D2A867404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20622"/>
            <a:ext cx="5181600" cy="36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51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8A22-5D35-4787-B094-ED565E35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Hosts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35761-B76B-4D87-A670-A36C950BB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tick species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E9CD1-0735-4DA9-9574-CCF03CBDF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3550681"/>
            <a:ext cx="3899744" cy="2942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0DB042-AA35-4CB9-BE03-6F1F202C2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625" y="3557370"/>
            <a:ext cx="3899744" cy="2930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9A48FB-509A-4B40-89B8-814D0CC79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705" y="3561479"/>
            <a:ext cx="3899744" cy="28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98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7EF019-BF5B-4929-B641-9F04F4DC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C588B-E270-47BD-9F86-6900798E2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BD670B-5CA4-4888-B299-FEB432BAB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59" y="0"/>
            <a:ext cx="8835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23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73341A-209D-4E03-AE95-B6E34AB7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Ticks Live?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C1AEE9-C70D-4801-A6C6-3D0EFF7E3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type of tick</a:t>
            </a:r>
          </a:p>
          <a:p>
            <a:endParaRPr lang="en-US" dirty="0"/>
          </a:p>
          <a:p>
            <a:r>
              <a:rPr lang="en-US" dirty="0"/>
              <a:t>Dog ticks- near home, wherever they can find dogs</a:t>
            </a:r>
          </a:p>
          <a:p>
            <a:r>
              <a:rPr lang="en-US" dirty="0"/>
              <a:t>Soft ticks- in nests, caves, where they can find birds, bats, rodents</a:t>
            </a:r>
          </a:p>
          <a:p>
            <a:r>
              <a:rPr lang="en-US" dirty="0"/>
              <a:t>Other ticks (</a:t>
            </a:r>
            <a:r>
              <a:rPr lang="en-US" i="1" dirty="0"/>
              <a:t>Dermacentor, </a:t>
            </a:r>
            <a:r>
              <a:rPr lang="en-US" i="1" dirty="0" err="1"/>
              <a:t>Amblyomma</a:t>
            </a:r>
            <a:r>
              <a:rPr lang="en-US" dirty="0"/>
              <a:t>)- In wooded areas, scrub, where they can find rodents and larger mammals</a:t>
            </a:r>
          </a:p>
        </p:txBody>
      </p:sp>
    </p:spTree>
    <p:extLst>
      <p:ext uri="{BB962C8B-B14F-4D97-AF65-F5344CB8AC3E}">
        <p14:creationId xmlns:p14="http://schemas.microsoft.com/office/powerpoint/2010/main" val="3851772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6E78-F7CD-49D6-B530-17913A61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Peridomestic Environment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D2DE66-3A37-42F4-95A6-29C7B16CD5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3092"/>
            <a:ext cx="5181600" cy="3136403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B906D7-6DF1-4109-9AC8-0E5D48B62D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Dog ticks live close to home</a:t>
            </a:r>
          </a:p>
          <a:p>
            <a:r>
              <a:rPr lang="en-US" dirty="0"/>
              <a:t>Items in yard (old furniture, toys, appliances, trash) can provide shelter and breeding sites for ticks</a:t>
            </a:r>
          </a:p>
          <a:p>
            <a:r>
              <a:rPr lang="en-US" dirty="0"/>
              <a:t>Where the dogs go, the ticks go</a:t>
            </a:r>
          </a:p>
        </p:txBody>
      </p:sp>
    </p:spTree>
    <p:extLst>
      <p:ext uri="{BB962C8B-B14F-4D97-AF65-F5344CB8AC3E}">
        <p14:creationId xmlns:p14="http://schemas.microsoft.com/office/powerpoint/2010/main" val="683486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763C56-CCF6-40FB-ABF5-811FB307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Ticks on Navajo Nation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D7DC9-F982-44C9-BD91-5BB62828A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Ixodid</a:t>
            </a:r>
          </a:p>
          <a:p>
            <a:pPr lvl="1"/>
            <a:r>
              <a:rPr lang="en-US" i="1" dirty="0"/>
              <a:t>Rhipicephalus sanguineus</a:t>
            </a:r>
          </a:p>
          <a:p>
            <a:pPr lvl="1"/>
            <a:r>
              <a:rPr lang="en-US" i="1" dirty="0"/>
              <a:t>Dermacentor andersoni</a:t>
            </a:r>
          </a:p>
          <a:p>
            <a:r>
              <a:rPr lang="en-US" dirty="0"/>
              <a:t>Argasid</a:t>
            </a:r>
          </a:p>
          <a:p>
            <a:pPr lvl="1"/>
            <a:r>
              <a:rPr lang="en-US" i="1" dirty="0" err="1"/>
              <a:t>Ornithodoros</a:t>
            </a:r>
            <a:r>
              <a:rPr lang="en-US" i="1" dirty="0"/>
              <a:t> </a:t>
            </a:r>
            <a:r>
              <a:rPr lang="en-US" dirty="0"/>
              <a:t>species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12010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A32779-9825-44F0-A072-20485414F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85750"/>
            <a:ext cx="101346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43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C5CD-40D8-4B9B-AD98-0B93D1CB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14AC2-6B44-47C8-9669-09541E45A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9C517-E2C3-452F-8640-ECB25FB3B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833437"/>
            <a:ext cx="85725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0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C947E4-336B-47CD-8C5E-B241BE2C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Transmission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AD753-115D-407D-B42F-66BD5C1FE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81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mblyomma americanum">
            <a:extLst>
              <a:ext uri="{FF2B5EF4-FFF2-40B4-BE49-F238E27FC236}">
                <a16:creationId xmlns:a16="http://schemas.microsoft.com/office/drawing/2014/main" id="{F74A600C-ECCD-467E-9DF2-427461957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25" y="63877"/>
            <a:ext cx="97536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8BB4F54-4150-4DE5-B197-B89C68D681FF}"/>
              </a:ext>
            </a:extLst>
          </p:cNvPr>
          <p:cNvSpPr/>
          <p:nvPr/>
        </p:nvSpPr>
        <p:spPr>
          <a:xfrm>
            <a:off x="8713237" y="5788088"/>
            <a:ext cx="2419927" cy="95813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F555FD-AAB6-40F1-B8C0-ABB6C0015C74}"/>
              </a:ext>
            </a:extLst>
          </p:cNvPr>
          <p:cNvSpPr/>
          <p:nvPr/>
        </p:nvSpPr>
        <p:spPr>
          <a:xfrm>
            <a:off x="281005" y="528904"/>
            <a:ext cx="2799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>
                <a:effectLst/>
                <a:latin typeface="Lato"/>
              </a:rPr>
              <a:t>364D rickettsiosis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CFBA19-1025-4A64-976A-127E631E4A32}"/>
              </a:ext>
            </a:extLst>
          </p:cNvPr>
          <p:cNvSpPr/>
          <p:nvPr/>
        </p:nvSpPr>
        <p:spPr>
          <a:xfrm>
            <a:off x="1260092" y="5715097"/>
            <a:ext cx="1600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Lato"/>
              </a:rPr>
              <a:t>Alpha-gal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20D52B-8699-4049-A69F-6D8DF7761530}"/>
              </a:ext>
            </a:extLst>
          </p:cNvPr>
          <p:cNvSpPr/>
          <p:nvPr/>
        </p:nvSpPr>
        <p:spPr>
          <a:xfrm>
            <a:off x="1371817" y="3681830"/>
            <a:ext cx="2242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Lato"/>
              </a:rPr>
              <a:t>Anaplasmosis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731403-4934-45D5-B641-43748356AD16}"/>
              </a:ext>
            </a:extLst>
          </p:cNvPr>
          <p:cNvSpPr/>
          <p:nvPr/>
        </p:nvSpPr>
        <p:spPr>
          <a:xfrm>
            <a:off x="6125225" y="1751563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Lato"/>
              </a:rPr>
              <a:t>Babesiosis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5EAAF-D0AE-409C-9E35-0C207216B475}"/>
              </a:ext>
            </a:extLst>
          </p:cNvPr>
          <p:cNvSpPr/>
          <p:nvPr/>
        </p:nvSpPr>
        <p:spPr>
          <a:xfrm>
            <a:off x="9185887" y="3450997"/>
            <a:ext cx="2693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Lato"/>
              </a:rPr>
              <a:t>Borrelia </a:t>
            </a:r>
            <a:r>
              <a:rPr lang="en-US" sz="2400" b="1" i="1" dirty="0" err="1">
                <a:latin typeface="Lato"/>
              </a:rPr>
              <a:t>mayonii</a:t>
            </a:r>
            <a:r>
              <a:rPr lang="en-US" sz="2400" b="1" dirty="0">
                <a:latin typeface="Lato"/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AB3CD0-3969-439D-95C1-6855A5AA797C}"/>
              </a:ext>
            </a:extLst>
          </p:cNvPr>
          <p:cNvSpPr/>
          <p:nvPr/>
        </p:nvSpPr>
        <p:spPr>
          <a:xfrm>
            <a:off x="9183745" y="2537856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Lato"/>
              </a:rPr>
              <a:t>Ehrlichiosis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4452A4-32A6-4F10-B717-002E4BAE31EA}"/>
              </a:ext>
            </a:extLst>
          </p:cNvPr>
          <p:cNvSpPr/>
          <p:nvPr/>
        </p:nvSpPr>
        <p:spPr>
          <a:xfrm>
            <a:off x="2813647" y="197346"/>
            <a:ext cx="5001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Lato"/>
              </a:rPr>
              <a:t>Tickborne relapsing fever (TBRF)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386022-B5E4-4F76-AE37-64B4E947FD97}"/>
              </a:ext>
            </a:extLst>
          </p:cNvPr>
          <p:cNvSpPr/>
          <p:nvPr/>
        </p:nvSpPr>
        <p:spPr>
          <a:xfrm>
            <a:off x="4944632" y="5867431"/>
            <a:ext cx="6658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Lato"/>
              </a:rPr>
              <a:t>STARI (Southern tick-associated rash illness)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33501-730C-41AF-9EEA-A4BB605A4DB2}"/>
              </a:ext>
            </a:extLst>
          </p:cNvPr>
          <p:cNvSpPr/>
          <p:nvPr/>
        </p:nvSpPr>
        <p:spPr>
          <a:xfrm>
            <a:off x="-17569" y="6299404"/>
            <a:ext cx="570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Lato"/>
              </a:rPr>
              <a:t>Rocky Mountain spotted fever (RMSF)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F20BDF-EFF2-4250-8C39-101B12653811}"/>
              </a:ext>
            </a:extLst>
          </p:cNvPr>
          <p:cNvSpPr/>
          <p:nvPr/>
        </p:nvSpPr>
        <p:spPr>
          <a:xfrm>
            <a:off x="526041" y="5253644"/>
            <a:ext cx="169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Lato"/>
              </a:rPr>
              <a:t>Tularemia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65E5AC-FDB8-4894-9835-2E627A96CBF5}"/>
              </a:ext>
            </a:extLst>
          </p:cNvPr>
          <p:cNvSpPr/>
          <p:nvPr/>
        </p:nvSpPr>
        <p:spPr>
          <a:xfrm>
            <a:off x="7172014" y="4327377"/>
            <a:ext cx="4582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Lato"/>
              </a:rPr>
              <a:t>Rickettsia </a:t>
            </a:r>
            <a:r>
              <a:rPr lang="en-US" sz="2400" b="1" i="1" dirty="0" err="1">
                <a:latin typeface="Lato"/>
              </a:rPr>
              <a:t>parkeri</a:t>
            </a:r>
            <a:r>
              <a:rPr lang="en-US" sz="2400" b="1" dirty="0">
                <a:latin typeface="Lato"/>
              </a:rPr>
              <a:t> rickettsiosis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5CB1B-91D9-4E00-BD4D-0BF47A2238C4}"/>
              </a:ext>
            </a:extLst>
          </p:cNvPr>
          <p:cNvSpPr/>
          <p:nvPr/>
        </p:nvSpPr>
        <p:spPr>
          <a:xfrm>
            <a:off x="714589" y="4602306"/>
            <a:ext cx="3082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Lato"/>
              </a:rPr>
              <a:t>Borrelia </a:t>
            </a:r>
            <a:r>
              <a:rPr lang="en-US" sz="2400" b="1" i="1" dirty="0" err="1">
                <a:latin typeface="Lato"/>
              </a:rPr>
              <a:t>miyamotoi</a:t>
            </a:r>
            <a:r>
              <a:rPr lang="en-US" sz="2400" b="1" dirty="0">
                <a:latin typeface="Lato"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E6F5D-B42C-4875-8215-0C6E37262C18}"/>
              </a:ext>
            </a:extLst>
          </p:cNvPr>
          <p:cNvSpPr/>
          <p:nvPr/>
        </p:nvSpPr>
        <p:spPr>
          <a:xfrm>
            <a:off x="526041" y="2935962"/>
            <a:ext cx="230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Lato"/>
              </a:rPr>
              <a:t>Bourbon virus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D132A-AD39-4074-98B0-C2FEC0BA7A2A}"/>
              </a:ext>
            </a:extLst>
          </p:cNvPr>
          <p:cNvSpPr/>
          <p:nvPr/>
        </p:nvSpPr>
        <p:spPr>
          <a:xfrm>
            <a:off x="8273748" y="1443925"/>
            <a:ext cx="3025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Lato"/>
              </a:rPr>
              <a:t>Colorado tick fever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B230FC-7BC8-4ED8-928F-91E02BDDA318}"/>
              </a:ext>
            </a:extLst>
          </p:cNvPr>
          <p:cNvSpPr/>
          <p:nvPr/>
        </p:nvSpPr>
        <p:spPr>
          <a:xfrm>
            <a:off x="1524543" y="1995169"/>
            <a:ext cx="2501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Lato"/>
              </a:rPr>
              <a:t>Heartland virus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02A197-F0E7-4EED-B186-F8CFAC3B800D}"/>
              </a:ext>
            </a:extLst>
          </p:cNvPr>
          <p:cNvSpPr/>
          <p:nvPr/>
        </p:nvSpPr>
        <p:spPr>
          <a:xfrm>
            <a:off x="6801660" y="5253432"/>
            <a:ext cx="216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Lato"/>
              </a:rPr>
              <a:t>Lyme disease 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DFD897-A30C-4691-926E-64DDB1761116}"/>
              </a:ext>
            </a:extLst>
          </p:cNvPr>
          <p:cNvSpPr/>
          <p:nvPr/>
        </p:nvSpPr>
        <p:spPr>
          <a:xfrm>
            <a:off x="1741302" y="1138139"/>
            <a:ext cx="2799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Lato"/>
              </a:rPr>
              <a:t>Powassan disease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A596EF-C56E-4A2E-996A-B8A5F467B1D0}"/>
              </a:ext>
            </a:extLst>
          </p:cNvPr>
          <p:cNvSpPr/>
          <p:nvPr/>
        </p:nvSpPr>
        <p:spPr>
          <a:xfrm>
            <a:off x="7815209" y="348393"/>
            <a:ext cx="4086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Lato"/>
              </a:rPr>
              <a:t>Granulocytic</a:t>
            </a:r>
            <a:r>
              <a:rPr lang="en-US" dirty="0"/>
              <a:t> </a:t>
            </a:r>
            <a:r>
              <a:rPr lang="en-US" sz="2400" b="1" dirty="0">
                <a:latin typeface="Lato"/>
              </a:rPr>
              <a:t>Anaplasmosis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16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2909-A80E-43C4-B242-36097CBC6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Ticks Get Infected?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D4830-D91F-4C44-AE96-622488DFB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Horizontal Transmission- pathogen is acquired from a host, develops or multiplies in tick, and is transmitted to next host</a:t>
            </a:r>
          </a:p>
          <a:p>
            <a:endParaRPr lang="en-US" dirty="0"/>
          </a:p>
          <a:p>
            <a:r>
              <a:rPr lang="en-US" dirty="0"/>
              <a:t>Vertical Transmission- female lays infected eggs, ticks can infect in larval form</a:t>
            </a:r>
          </a:p>
        </p:txBody>
      </p:sp>
    </p:spTree>
    <p:extLst>
      <p:ext uri="{BB962C8B-B14F-4D97-AF65-F5344CB8AC3E}">
        <p14:creationId xmlns:p14="http://schemas.microsoft.com/office/powerpoint/2010/main" val="204471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17E2-FBD6-44D2-A223-78DB8698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DE967-1DB4-4E5B-A204-16462830F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Arachnids, not insects</a:t>
            </a:r>
          </a:p>
          <a:p>
            <a:pPr lvl="1"/>
            <a:r>
              <a:rPr lang="en-US" dirty="0"/>
              <a:t>Related to spiders</a:t>
            </a:r>
          </a:p>
          <a:p>
            <a:r>
              <a:rPr lang="en-US" dirty="0"/>
              <a:t>External parasites of mammals, birds, and reptiles</a:t>
            </a:r>
          </a:p>
          <a:p>
            <a:r>
              <a:rPr lang="en-US" dirty="0"/>
              <a:t>&gt;800 species describes worldwide</a:t>
            </a:r>
          </a:p>
          <a:p>
            <a:r>
              <a:rPr lang="en-US" dirty="0"/>
              <a:t>~80 species in the U.S.</a:t>
            </a:r>
          </a:p>
          <a:p>
            <a:r>
              <a:rPr lang="en-US" dirty="0"/>
              <a:t>Leading disease carriers in United States</a:t>
            </a:r>
          </a:p>
          <a:p>
            <a:pPr lvl="1"/>
            <a:r>
              <a:rPr lang="en-US" dirty="0"/>
              <a:t>Second to mosquitoes worldwide</a:t>
            </a:r>
          </a:p>
        </p:txBody>
      </p:sp>
    </p:spTree>
    <p:extLst>
      <p:ext uri="{BB962C8B-B14F-4D97-AF65-F5344CB8AC3E}">
        <p14:creationId xmlns:p14="http://schemas.microsoft.com/office/powerpoint/2010/main" val="3532296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50CC-2358-49D7-A94A-B8C0D1D8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Tick-borne Diseases in Arizona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2D4A0-2A0C-47DD-A88A-BEFC3A990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Rocky Mountain spotted fever</a:t>
            </a:r>
          </a:p>
          <a:p>
            <a:r>
              <a:rPr lang="en-US" dirty="0" err="1"/>
              <a:t>Ehrlichia</a:t>
            </a:r>
            <a:r>
              <a:rPr lang="en-US" dirty="0"/>
              <a:t> </a:t>
            </a:r>
            <a:r>
              <a:rPr lang="en-US" dirty="0" err="1"/>
              <a:t>canis</a:t>
            </a:r>
            <a:endParaRPr lang="en-US" dirty="0"/>
          </a:p>
          <a:p>
            <a:r>
              <a:rPr lang="en-US" dirty="0"/>
              <a:t>Tularemia</a:t>
            </a:r>
          </a:p>
          <a:p>
            <a:r>
              <a:rPr lang="en-US" dirty="0"/>
              <a:t>Tickborne relapsing fever</a:t>
            </a:r>
          </a:p>
        </p:txBody>
      </p:sp>
    </p:spTree>
    <p:extLst>
      <p:ext uri="{BB962C8B-B14F-4D97-AF65-F5344CB8AC3E}">
        <p14:creationId xmlns:p14="http://schemas.microsoft.com/office/powerpoint/2010/main" val="1355060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E1FD-BB7B-467A-A058-40858C62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Rocky Mountain Spotted Fever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18275-CB1C-486B-A0B3-CA0B08413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7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C54F-FFC8-4B73-A9E1-F5AA63A8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Cycles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6180FF-EC85-454C-959D-55FF601A2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0753" y="1552952"/>
            <a:ext cx="5430493" cy="49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82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7422-329E-4A6B-88C8-5A2EC9ED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07E1BD-B699-416B-888E-C988D198D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00" y="1600201"/>
            <a:ext cx="7982800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40E3E6-89DB-47CA-93E4-00630C426263}"/>
              </a:ext>
            </a:extLst>
          </p:cNvPr>
          <p:cNvSpPr txBox="1"/>
          <p:nvPr/>
        </p:nvSpPr>
        <p:spPr>
          <a:xfrm>
            <a:off x="6324600" y="6124059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2014 Incidence Map: CDC</a:t>
            </a:r>
          </a:p>
        </p:txBody>
      </p:sp>
    </p:spTree>
    <p:extLst>
      <p:ext uri="{BB962C8B-B14F-4D97-AF65-F5344CB8AC3E}">
        <p14:creationId xmlns:p14="http://schemas.microsoft.com/office/powerpoint/2010/main" val="880255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4AA8-36B4-4E20-949D-0DFB281FC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B9487-4BA1-45D4-9249-6465CE1E4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Arizona, brown dog tick is vector (</a:t>
            </a:r>
            <a:r>
              <a:rPr lang="en-US" i="1" dirty="0"/>
              <a:t>Dermacentor</a:t>
            </a:r>
            <a:r>
              <a:rPr lang="en-US" dirty="0"/>
              <a:t> ticks in other parts of the country)</a:t>
            </a:r>
          </a:p>
          <a:p>
            <a:r>
              <a:rPr lang="en-US" dirty="0"/>
              <a:t>Higher case fatality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44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E1A5-F4DD-400B-8736-4D7E7CB8E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FF99A-BBB3-4987-9416-9FD839CA0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Fever</a:t>
            </a:r>
          </a:p>
          <a:p>
            <a:r>
              <a:rPr lang="en-US" dirty="0"/>
              <a:t>Headache</a:t>
            </a:r>
          </a:p>
          <a:p>
            <a:r>
              <a:rPr lang="en-US" dirty="0"/>
              <a:t>Rash</a:t>
            </a:r>
          </a:p>
          <a:p>
            <a:r>
              <a:rPr lang="en-US" dirty="0"/>
              <a:t>Nausea &amp; vomiting</a:t>
            </a:r>
          </a:p>
          <a:p>
            <a:r>
              <a:rPr lang="en-US" dirty="0"/>
              <a:t>Stomach pain</a:t>
            </a:r>
          </a:p>
          <a:p>
            <a:r>
              <a:rPr lang="en-US" dirty="0"/>
              <a:t>Muscle pain</a:t>
            </a:r>
          </a:p>
          <a:p>
            <a:r>
              <a:rPr lang="en-US" dirty="0"/>
              <a:t>Lack of appetite</a:t>
            </a:r>
          </a:p>
          <a:p>
            <a:r>
              <a:rPr lang="en-US" dirty="0"/>
              <a:t>Can be deadly if left untreated</a:t>
            </a:r>
          </a:p>
          <a:p>
            <a:endParaRPr lang="en-US" dirty="0"/>
          </a:p>
          <a:p>
            <a:r>
              <a:rPr lang="en-US" dirty="0"/>
              <a:t>Most common in young children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0BBF7-6CC0-4980-B44E-6A6EC142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1676400"/>
            <a:ext cx="318346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58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2E24-BFCD-46F3-9537-0D11B68C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156AB-FCA5-4D40-A9AD-50A7815D2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Roaming dogs</a:t>
            </a:r>
          </a:p>
          <a:p>
            <a:r>
              <a:rPr lang="en-US" dirty="0"/>
              <a:t>Dogs not spayed/neutered</a:t>
            </a:r>
          </a:p>
          <a:p>
            <a:r>
              <a:rPr lang="en-US" dirty="0"/>
              <a:t>Clutter in yard</a:t>
            </a:r>
          </a:p>
          <a:p>
            <a:endParaRPr lang="en-US" dirty="0"/>
          </a:p>
          <a:p>
            <a:r>
              <a:rPr lang="en-US" dirty="0"/>
              <a:t>Dogs can get RMSF too</a:t>
            </a:r>
          </a:p>
          <a:p>
            <a:r>
              <a:rPr lang="en-US" dirty="0"/>
              <a:t>Dogs CANNOT give humans RMSF</a:t>
            </a:r>
          </a:p>
        </p:txBody>
      </p:sp>
    </p:spTree>
    <p:extLst>
      <p:ext uri="{BB962C8B-B14F-4D97-AF65-F5344CB8AC3E}">
        <p14:creationId xmlns:p14="http://schemas.microsoft.com/office/powerpoint/2010/main" val="2175503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1B87E-2D96-4E53-BC01-C8963AD8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7F225-0888-4397-A11B-60DA22BD2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for ticks</a:t>
            </a:r>
          </a:p>
          <a:p>
            <a:r>
              <a:rPr lang="en-US" dirty="0"/>
              <a:t>Remove ticks immediately if found</a:t>
            </a:r>
          </a:p>
          <a:p>
            <a:r>
              <a:rPr lang="en-US" dirty="0"/>
              <a:t>Reduce yard clutter</a:t>
            </a:r>
          </a:p>
          <a:p>
            <a:r>
              <a:rPr lang="en-US" dirty="0"/>
              <a:t>Apply tick collar or topical pesticide on dogs</a:t>
            </a:r>
          </a:p>
          <a:p>
            <a:r>
              <a:rPr lang="en-US" dirty="0"/>
              <a:t>Use environmental pesticide (properly) if there is a tick infestation</a:t>
            </a:r>
          </a:p>
        </p:txBody>
      </p:sp>
    </p:spTree>
    <p:extLst>
      <p:ext uri="{BB962C8B-B14F-4D97-AF65-F5344CB8AC3E}">
        <p14:creationId xmlns:p14="http://schemas.microsoft.com/office/powerpoint/2010/main" val="2182170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8C82-2C83-4B45-A592-7012DC6C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pic>
        <p:nvPicPr>
          <p:cNvPr id="5" name="Picture 2" descr="http://www.savvymom.ca/wp-content/uploads/2017/07/Tick-Bites-1.jpg">
            <a:extLst>
              <a:ext uri="{FF2B5EF4-FFF2-40B4-BE49-F238E27FC236}">
                <a16:creationId xmlns:a16="http://schemas.microsoft.com/office/drawing/2014/main" id="{610BC187-10D3-4770-8020-4FA1111F8E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1333949"/>
            <a:ext cx="7903028" cy="509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17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3E37-7360-4CFB-875E-D26F9DDC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46BA-38E1-47F5-8A5A-E9CB1DE2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Doxycycline ASAP</a:t>
            </a:r>
          </a:p>
          <a:p>
            <a:endParaRPr lang="en-US" dirty="0"/>
          </a:p>
          <a:p>
            <a:r>
              <a:rPr lang="en-US" dirty="0"/>
              <a:t>If you have RMSF symptoms and (might have had) exposure to ticks, seek medical care (and tell them to test for RMSF)</a:t>
            </a:r>
          </a:p>
          <a:p>
            <a:endParaRPr lang="en-US" dirty="0"/>
          </a:p>
          <a:p>
            <a:r>
              <a:rPr lang="en-US" dirty="0"/>
              <a:t>Doxycycline is safe and does not stain children’s teeth</a:t>
            </a:r>
          </a:p>
        </p:txBody>
      </p:sp>
    </p:spTree>
    <p:extLst>
      <p:ext uri="{BB962C8B-B14F-4D97-AF65-F5344CB8AC3E}">
        <p14:creationId xmlns:p14="http://schemas.microsoft.com/office/powerpoint/2010/main" val="3875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ure 1">
            <a:extLst>
              <a:ext uri="{FF2B5EF4-FFF2-40B4-BE49-F238E27FC236}">
                <a16:creationId xmlns:a16="http://schemas.microsoft.com/office/drawing/2014/main" id="{CCD4CB4A-EC94-495D-A73C-1BE14F7C1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715964"/>
            <a:ext cx="8026400" cy="6142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ACDA9502-8395-43E5-BF77-B50E87B88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33339"/>
            <a:ext cx="88712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Arthropods That Feed on Vertebrate Blood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D9247E-03CF-40DF-970E-7864BDB03CC8}"/>
              </a:ext>
            </a:extLst>
          </p:cNvPr>
          <p:cNvSpPr/>
          <p:nvPr/>
        </p:nvSpPr>
        <p:spPr>
          <a:xfrm>
            <a:off x="2336800" y="5033818"/>
            <a:ext cx="1958109" cy="15886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6F93E0-FEBF-4D0C-BCE4-7C796125A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9" y="108156"/>
            <a:ext cx="7052225" cy="4217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5189" y="4919730"/>
            <a:ext cx="3021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Maureen Brophy</a:t>
            </a:r>
          </a:p>
          <a:p>
            <a:r>
              <a:rPr lang="en-US" dirty="0"/>
              <a:t>PhD Student </a:t>
            </a:r>
          </a:p>
          <a:p>
            <a:r>
              <a:rPr lang="en-US" dirty="0"/>
              <a:t>University of Arizona</a:t>
            </a:r>
          </a:p>
          <a:p>
            <a:r>
              <a:rPr lang="en-US"/>
              <a:t>Brophymk@email.arizona.edu</a:t>
            </a:r>
          </a:p>
        </p:txBody>
      </p:sp>
    </p:spTree>
    <p:extLst>
      <p:ext uri="{BB962C8B-B14F-4D97-AF65-F5344CB8AC3E}">
        <p14:creationId xmlns:p14="http://schemas.microsoft.com/office/powerpoint/2010/main" val="396043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F4E9-A0BC-4233-A47E-F9F8E0AE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Spot a Tick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E8255-B560-4FEA-93D4-03BBE1AF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Very small, but bigger after meal</a:t>
            </a:r>
          </a:p>
          <a:p>
            <a:r>
              <a:rPr lang="en-US" dirty="0"/>
              <a:t>8 legs*</a:t>
            </a:r>
          </a:p>
          <a:p>
            <a:r>
              <a:rPr lang="en-US" dirty="0"/>
              <a:t>Mostly oval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4000" dirty="0"/>
          </a:p>
          <a:p>
            <a:pPr marL="0" indent="0">
              <a:buNone/>
            </a:pPr>
            <a:r>
              <a:rPr lang="en-US" sz="1800" dirty="0"/>
              <a:t>*Except larvae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02DE4-536A-4419-975C-DEB208CD1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78" y="2581769"/>
            <a:ext cx="5397295" cy="37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8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4C5B-7890-4E83-8708-6DE612EE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vs. Soft Ticks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BEA1-EA71-4802-B7C7-8AA53662D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Ixodid</a:t>
            </a:r>
            <a:r>
              <a:rPr lang="en-US" dirty="0"/>
              <a:t> = hard ticks</a:t>
            </a:r>
          </a:p>
          <a:p>
            <a:r>
              <a:rPr lang="en-US" i="1" dirty="0"/>
              <a:t>Argasid</a:t>
            </a:r>
            <a:r>
              <a:rPr lang="en-US" dirty="0"/>
              <a:t> =  soft ticks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69180-D43E-45FC-B698-35574463E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775" y="1473943"/>
            <a:ext cx="2227050" cy="316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94E6C2-B525-4085-97FE-DBEDE79BA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75" y="3057943"/>
            <a:ext cx="6233196" cy="3423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591060-7F1C-4136-80D2-CC4840AF4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025" y="2098006"/>
            <a:ext cx="2535750" cy="16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7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D4ED4-0C25-45AD-AAB2-38970FBA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60D6D1-5307-4C92-92D3-D0D7D01C52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2194" y="1459935"/>
            <a:ext cx="4471605" cy="4386272"/>
          </a:xfrm>
          <a:prstGeom prst="rect">
            <a:avLst/>
          </a:prstGeom>
        </p:spPr>
      </p:pic>
      <p:pic>
        <p:nvPicPr>
          <p:cNvPr id="4" name="Picture 2" descr="https://lh3.googleusercontent.com/b1d-I-U8aYymQlvU4tRYjkThTRBiNjR4Kuw5U6crvG2_P3RNIaRLoK9RRHPsRuYffvX2ovNvJ_Ow8p--I53s3x2w_PpaMQZTX5s-XUQjBc0HWUaIo2Vsjt42YM2m5WhPkq-u0sivMJhlhYGFCZyzIEaSfupKT8I4lm4CB5hJjd5mxnQhkJQyxtES2aK1jKVZncmDytTzKYls-4doccBMnYreIkbbz0ALUjh-TWW8E6rCh8mzyKmckuK02FJaFS0HAmA8ya4fVok0YbYI6h0kMK8jefyaN9lkpuikxFK_Z7vHl0GL7i9Xkpy9xgkXxARE4ad3QhU2fNfsK4iUfsirUQnGw5_gAerFByRqumQOm2SgUOJohGPkNc-hZZ_0Hy4EZ9TDBb2HJBAENb-rQaYhmtY5p48DuM_FT1k6B71o9aHRWNwlskmGGe7jXrj2X_SnQp54FHPPnYJUF3ZU24spWN1PAC60CPXUE62Ir8XG_D2wuumvMJ3GtEg261FGHfuEanWO-hqz9LT8bK893mSrxJCxuWUUZIetXSo_aSqEYD9uLznufxifvLX5Y2-BP2DI7tb1rjIKyEBTQQKydSaGX0wxiHUQm5sV16h1ncCkEwicbQ8vwZr_htjZNbQm-4rI=w501-h890-no">
            <a:extLst>
              <a:ext uri="{FF2B5EF4-FFF2-40B4-BE49-F238E27FC236}">
                <a16:creationId xmlns:a16="http://schemas.microsoft.com/office/drawing/2014/main" id="{4549CB4F-FF29-4EEC-81A9-3A6FD4865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2" r="-42" b="36037"/>
          <a:stretch/>
        </p:blipFill>
        <p:spPr bwMode="auto">
          <a:xfrm>
            <a:off x="149015" y="1948895"/>
            <a:ext cx="5792276" cy="38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21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E1CA-8C0D-427F-AD91-584FD61B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Ticks Find Hosts?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209A9-60DD-484E-A730-AA594301D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16124D-0CF8-4A50-9355-18EE45C086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Step 1- Find grass, bush, twig, etc.</a:t>
            </a:r>
          </a:p>
          <a:p>
            <a:r>
              <a:rPr lang="en-US" dirty="0"/>
              <a:t>Step 2- Climb to top of it</a:t>
            </a:r>
          </a:p>
          <a:p>
            <a:r>
              <a:rPr lang="en-US" dirty="0"/>
              <a:t>Step 3- Extend forelegs</a:t>
            </a:r>
          </a:p>
          <a:p>
            <a:r>
              <a:rPr lang="en-US" dirty="0"/>
              <a:t>Step 4- Wait</a:t>
            </a:r>
          </a:p>
          <a:p>
            <a:r>
              <a:rPr lang="en-US" dirty="0"/>
              <a:t>Step 5- Latch </a:t>
            </a:r>
            <a:r>
              <a:rPr lang="en-US"/>
              <a:t>onto passing host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6C7B36-2FF7-4DBF-B08F-531773686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Hunting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16DD88-CCF0-4415-9107-7D306EB9B62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Step 1- Sense host</a:t>
            </a:r>
          </a:p>
          <a:p>
            <a:r>
              <a:rPr lang="en-US" dirty="0"/>
              <a:t>Step 2- Chase host</a:t>
            </a:r>
          </a:p>
          <a:p>
            <a:r>
              <a:rPr lang="en-US" dirty="0"/>
              <a:t>Step 3- Catch host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FA961877-92E7-49FF-91E9-955AB6507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18" y="4138322"/>
            <a:ext cx="3124200" cy="24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6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D051AD-5B01-402D-968C-8943DD97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EA746-0267-4FE8-9E6B-210CFE2FA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98CCF-0957-448E-82BD-50B3A1951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38" y="71582"/>
            <a:ext cx="8945162" cy="671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9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5560</TotalTime>
  <Words>887</Words>
  <Application>Microsoft Macintosh PowerPoint</Application>
  <PresentationFormat>Widescreen</PresentationFormat>
  <Paragraphs>182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Lato</vt:lpstr>
      <vt:lpstr>Arial</vt:lpstr>
      <vt:lpstr>Calibri</vt:lpstr>
      <vt:lpstr>Calibri Light</vt:lpstr>
      <vt:lpstr>Office Theme</vt:lpstr>
      <vt:lpstr>Ticks and Their Diseases</vt:lpstr>
      <vt:lpstr>Outline</vt:lpstr>
      <vt:lpstr>What is a tick?</vt:lpstr>
      <vt:lpstr>PowerPoint Presentation</vt:lpstr>
      <vt:lpstr>How to Spot a Tick</vt:lpstr>
      <vt:lpstr>Hard vs. Soft Ticks</vt:lpstr>
      <vt:lpstr>Life Cycle</vt:lpstr>
      <vt:lpstr>How to Ticks Find Hosts?</vt:lpstr>
      <vt:lpstr>Biology</vt:lpstr>
      <vt:lpstr>External Anatomy</vt:lpstr>
      <vt:lpstr>External Anatomy</vt:lpstr>
      <vt:lpstr>External Anatomy</vt:lpstr>
      <vt:lpstr>External Anatomy</vt:lpstr>
      <vt:lpstr>PowerPoint Presentation</vt:lpstr>
      <vt:lpstr>Saliva</vt:lpstr>
      <vt:lpstr>External Anatomy</vt:lpstr>
      <vt:lpstr>External Anatomy</vt:lpstr>
      <vt:lpstr>Internal Anatomy</vt:lpstr>
      <vt:lpstr>Blood Feeding Requirements</vt:lpstr>
      <vt:lpstr>Number of Hosts</vt:lpstr>
      <vt:lpstr>Ecology</vt:lpstr>
      <vt:lpstr>Where Do Ticks Live?</vt:lpstr>
      <vt:lpstr>Peridomestic Environment</vt:lpstr>
      <vt:lpstr>Ticks on Navajo Nation</vt:lpstr>
      <vt:lpstr>PowerPoint Presentation</vt:lpstr>
      <vt:lpstr>PowerPoint Presentation</vt:lpstr>
      <vt:lpstr>Disease Transmission</vt:lpstr>
      <vt:lpstr>PowerPoint Presentation</vt:lpstr>
      <vt:lpstr>How Do Ticks Get Infected?</vt:lpstr>
      <vt:lpstr>Tick-borne Diseases in Arizona</vt:lpstr>
      <vt:lpstr>Rocky Mountain Spotted Fever</vt:lpstr>
      <vt:lpstr>Disease Cycles</vt:lpstr>
      <vt:lpstr>Distribution</vt:lpstr>
      <vt:lpstr>Distribution</vt:lpstr>
      <vt:lpstr>Symptoms</vt:lpstr>
      <vt:lpstr>Risk Factors</vt:lpstr>
      <vt:lpstr>Prevention</vt:lpstr>
      <vt:lpstr>Prevention</vt:lpstr>
      <vt:lpstr>Treatment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Dog Ticks</dc:title>
  <dc:creator>Maureen</dc:creator>
  <cp:lastModifiedBy>Microsoft Office User</cp:lastModifiedBy>
  <cp:revision>30</cp:revision>
  <dcterms:created xsi:type="dcterms:W3CDTF">2019-02-28T15:01:55Z</dcterms:created>
  <dcterms:modified xsi:type="dcterms:W3CDTF">2019-03-21T17:28:26Z</dcterms:modified>
</cp:coreProperties>
</file>